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2" r:id="rId2"/>
    <p:sldId id="286" r:id="rId3"/>
    <p:sldId id="287" r:id="rId4"/>
    <p:sldId id="283" r:id="rId5"/>
    <p:sldId id="279" r:id="rId6"/>
    <p:sldId id="280" r:id="rId7"/>
    <p:sldId id="278" r:id="rId8"/>
    <p:sldId id="284" r:id="rId9"/>
    <p:sldId id="275" r:id="rId10"/>
    <p:sldId id="285" r:id="rId11"/>
    <p:sldId id="273" r:id="rId12"/>
    <p:sldId id="288" r:id="rId13"/>
    <p:sldId id="289" r:id="rId14"/>
    <p:sldId id="259" r:id="rId15"/>
    <p:sldId id="260" r:id="rId16"/>
    <p:sldId id="261" r:id="rId17"/>
    <p:sldId id="257" r:id="rId18"/>
    <p:sldId id="264" r:id="rId19"/>
    <p:sldId id="270" r:id="rId20"/>
    <p:sldId id="290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5A0C0-9F3B-4256-A3CA-11EE9268A4EF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E6244-E966-473B-B0EE-BAF0F73C9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51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Franklin Gothic Medium" pitchFamily="34" charset="0"/>
              </a:rPr>
              <a:t>“Affliction with little dragons”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9F5230-9E4C-4A4C-A8A8-4DE52A736AC0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85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235096-7AFC-4D07-B640-B186844051E2}" type="slidenum">
              <a:rPr lang="en-US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6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DDA4-1823-4AF3-BBE8-C5BA3A74D5A8}" type="datetimeFigureOut">
              <a:rPr lang="en-US" smtClean="0"/>
              <a:pPr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058B5-A85B-4DCC-A329-E0F165D86C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www.youtube.com/watch?v=IqVDsGTz4e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687" y="2667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most dangerous animal in the world?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752" y="4114800"/>
            <a:ext cx="3832247" cy="2743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82" y="3589054"/>
            <a:ext cx="2604818" cy="32894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66700"/>
            <a:ext cx="3352800" cy="2095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1834487" cy="27517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050" y="248302"/>
            <a:ext cx="3248650" cy="21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01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remember what the deadliest animal on the planet 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zika-fact-car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9144000" cy="5147187"/>
          </a:xfrm>
        </p:spPr>
      </p:pic>
      <p:sp>
        <p:nvSpPr>
          <p:cNvPr id="3" name="TextBox 2"/>
          <p:cNvSpPr txBox="1"/>
          <p:nvPr/>
        </p:nvSpPr>
        <p:spPr>
          <a:xfrm>
            <a:off x="0" y="228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new disease carried by mosquitoes that you may have heard of is </a:t>
            </a:r>
            <a:r>
              <a:rPr lang="en-US" sz="3200" dirty="0" err="1" smtClean="0"/>
              <a:t>Zika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But this virus isn’t a concern because it is fatal, but rather the effect is has on the developing brain.</a:t>
            </a:r>
            <a:endParaRPr lang="en-US" sz="3200" dirty="0"/>
          </a:p>
        </p:txBody>
      </p:sp>
      <p:pic>
        <p:nvPicPr>
          <p:cNvPr id="6" name="Content Placeholder 5" descr="sn-neuralstemcell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25156" y="2562999"/>
            <a:ext cx="7093689" cy="399020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0236" y="1143000"/>
            <a:ext cx="9154236" cy="12493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err="1" smtClean="0"/>
              <a:t>Microcephaly</a:t>
            </a:r>
            <a:r>
              <a:rPr lang="en-US" dirty="0" smtClean="0"/>
              <a:t> (my-</a:t>
            </a:r>
            <a:r>
              <a:rPr lang="en-US" dirty="0" err="1" smtClean="0"/>
              <a:t>kroh</a:t>
            </a:r>
            <a:r>
              <a:rPr lang="en-US" dirty="0" smtClean="0"/>
              <a:t>-SEF-uh-lee)</a:t>
            </a:r>
          </a:p>
          <a:p>
            <a:pPr>
              <a:buNone/>
            </a:pPr>
            <a:r>
              <a:rPr lang="en-US" dirty="0" smtClean="0"/>
              <a:t>An infant's head is significantly smaller than </a:t>
            </a:r>
            <a:r>
              <a:rPr lang="en-US" dirty="0" smtClean="0"/>
              <a:t>normal </a:t>
            </a:r>
            <a:r>
              <a:rPr lang="en-US" dirty="0" smtClean="0"/>
              <a:t>and is usually the result of the brain developing abnormally in the womb or not growing as it should after birth.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http://www.sciencemag.org/sites/default/files/styles/article_main_large/public/images/sn-neuralstemcells.jpg?itok=eqxB2Hxo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4785" y="2253863"/>
            <a:ext cx="91542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http://www.mayoclinic.org/diseases-conditions/microcephaly/basics/definition/con-20034823</a:t>
            </a:r>
            <a:endParaRPr 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say enough is enough and are trying to cause the extinction of certain species associated with illness.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>
          <a:xfrm>
            <a:off x="0" y="1752600"/>
            <a:ext cx="3870023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endParaRPr lang="en-US" dirty="0" smtClean="0">
              <a:latin typeface="Franklin Gothic Medium" pitchFamily="34" charset="0"/>
            </a:endParaRPr>
          </a:p>
          <a:p>
            <a:endParaRPr lang="en-US" dirty="0" smtClean="0">
              <a:latin typeface="Franklin Gothic Medium" pitchFamily="34" charset="0"/>
            </a:endParaRPr>
          </a:p>
          <a:p>
            <a:r>
              <a:rPr lang="en-US" dirty="0" smtClean="0">
                <a:latin typeface="Franklin Gothic Medium" pitchFamily="34" charset="0"/>
              </a:rPr>
              <a:t>Guinea coast of West Africa in the 1600’s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cap="small" dirty="0" smtClean="0">
                <a:latin typeface="Franklin Gothic Medium" pitchFamily="34" charset="0"/>
                <a:ea typeface="+mj-ea"/>
              </a:rPr>
              <a:t/>
            </a:r>
            <a:br>
              <a:rPr lang="en-US" sz="4000" cap="small" dirty="0" smtClean="0">
                <a:latin typeface="Franklin Gothic Medium" pitchFamily="34" charset="0"/>
                <a:ea typeface="+mj-ea"/>
              </a:rPr>
            </a:br>
            <a:r>
              <a:rPr lang="en-US" sz="4000" cap="small" dirty="0" smtClean="0">
                <a:latin typeface="Franklin Gothic Medium" pitchFamily="34" charset="0"/>
                <a:ea typeface="+mj-ea"/>
              </a:rPr>
              <a:t>Dracunculiasis is a parasitic infection known as “Guinea Worm Disease”</a:t>
            </a:r>
            <a:r>
              <a:rPr lang="en-US" dirty="0" smtClean="0">
                <a:latin typeface="Franklin Gothic Medium" pitchFamily="34" charset="0"/>
                <a:ea typeface="+mj-ea"/>
              </a:rPr>
              <a:t/>
            </a:r>
            <a:br>
              <a:rPr lang="en-US" dirty="0" smtClean="0">
                <a:latin typeface="Franklin Gothic Medium" pitchFamily="34" charset="0"/>
                <a:ea typeface="+mj-ea"/>
              </a:rPr>
            </a:br>
            <a:endParaRPr lang="en-US" cap="small" dirty="0">
              <a:latin typeface="Franklin Gothic Medium" pitchFamily="34" charset="0"/>
              <a:ea typeface="+mj-ea"/>
            </a:endParaRPr>
          </a:p>
        </p:txBody>
      </p:sp>
      <p:pic>
        <p:nvPicPr>
          <p:cNvPr id="4" name="Picture 3" descr="guinea-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0193" y="2057400"/>
            <a:ext cx="538585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1"/>
            <a:endParaRPr lang="en-US" smtClean="0">
              <a:latin typeface="Franklin Gothic Medium" pitchFamily="34" charset="0"/>
            </a:endParaRPr>
          </a:p>
          <a:p>
            <a:pPr lvl="1"/>
            <a:endParaRPr lang="en-US" smtClean="0">
              <a:latin typeface="Franklin Gothic Medium" pitchFamily="34" charset="0"/>
            </a:endParaRPr>
          </a:p>
          <a:p>
            <a:pPr lvl="1"/>
            <a:endParaRPr lang="en-US" smtClean="0">
              <a:latin typeface="Franklin Gothic Medium" pitchFamily="34" charset="0"/>
            </a:endParaRPr>
          </a:p>
          <a:p>
            <a:pPr lvl="1"/>
            <a:r>
              <a:rPr lang="en-US" sz="2800" smtClean="0">
                <a:latin typeface="Franklin Gothic Medium" pitchFamily="34" charset="0"/>
              </a:rPr>
              <a:t>Grows and matures inside people</a:t>
            </a:r>
          </a:p>
          <a:p>
            <a:pPr lvl="1"/>
            <a:endParaRPr lang="en-US" smtClean="0">
              <a:latin typeface="Franklin Gothic Medium" pitchFamily="34" charset="0"/>
            </a:endParaRPr>
          </a:p>
          <a:p>
            <a:pPr lvl="1">
              <a:buFont typeface="Verdana" pitchFamily="34" charset="0"/>
              <a:buNone/>
            </a:pPr>
            <a:endParaRPr lang="en-US" smtClean="0">
              <a:latin typeface="Franklin Gothic Medium" pitchFamily="34" charset="0"/>
            </a:endParaRPr>
          </a:p>
        </p:txBody>
      </p:sp>
      <p:pic>
        <p:nvPicPr>
          <p:cNvPr id="7" name="Content Placeholder 6" descr="1205080938_M_Guinea+worm_jar_35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1447800"/>
            <a:ext cx="3852863" cy="4953000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cap="small" dirty="0" smtClean="0">
                <a:latin typeface="Franklin Gothic Medium" pitchFamily="34" charset="0"/>
                <a:ea typeface="+mj-ea"/>
              </a:rPr>
              <a:t/>
            </a:r>
            <a:br>
              <a:rPr lang="en-US" cap="small" dirty="0" smtClean="0">
                <a:latin typeface="Franklin Gothic Medium" pitchFamily="34" charset="0"/>
                <a:ea typeface="+mj-ea"/>
              </a:rPr>
            </a:br>
            <a:r>
              <a:rPr lang="en-US" sz="4000" cap="small" dirty="0" smtClean="0">
                <a:latin typeface="Franklin Gothic Medium" pitchFamily="34" charset="0"/>
                <a:ea typeface="+mj-ea"/>
              </a:rPr>
              <a:t>Caused by the roundworm </a:t>
            </a:r>
            <a:r>
              <a:rPr lang="en-US" sz="4000" i="1" cap="small" dirty="0" err="1" smtClean="0">
                <a:latin typeface="Franklin Gothic Medium" pitchFamily="34" charset="0"/>
                <a:ea typeface="+mj-ea"/>
              </a:rPr>
              <a:t>Dracunculus</a:t>
            </a:r>
            <a:r>
              <a:rPr lang="en-US" sz="4000" i="1" cap="small" dirty="0" smtClean="0">
                <a:latin typeface="Franklin Gothic Medium" pitchFamily="34" charset="0"/>
                <a:ea typeface="+mj-ea"/>
              </a:rPr>
              <a:t> </a:t>
            </a:r>
            <a:r>
              <a:rPr lang="en-US" sz="4000" i="1" cap="small" dirty="0" err="1" smtClean="0">
                <a:latin typeface="Franklin Gothic Medium" pitchFamily="34" charset="0"/>
                <a:ea typeface="+mj-ea"/>
              </a:rPr>
              <a:t>medinensis</a:t>
            </a:r>
            <a:r>
              <a:rPr lang="en-US" i="1" dirty="0" smtClean="0">
                <a:latin typeface="Franklin Gothic Medium" pitchFamily="34" charset="0"/>
                <a:ea typeface="+mj-ea"/>
              </a:rPr>
              <a:t/>
            </a:r>
            <a:br>
              <a:rPr lang="en-US" i="1" dirty="0" smtClean="0">
                <a:latin typeface="Franklin Gothic Medium" pitchFamily="34" charset="0"/>
                <a:ea typeface="+mj-ea"/>
              </a:rPr>
            </a:br>
            <a:endParaRPr lang="en-US" cap="small" dirty="0">
              <a:latin typeface="Franklin Gothic Medium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GW-life-cycle-8-09kk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pt.43416895540544fbadabcaff1c5e89f5.guinea_worm_ny108_crop380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41248"/>
            <a:ext cx="9144000" cy="601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Content Placeholder 4"/>
          <p:cNvSpPr txBox="1">
            <a:spLocks/>
          </p:cNvSpPr>
          <p:nvPr/>
        </p:nvSpPr>
        <p:spPr>
          <a:xfrm>
            <a:off x="0" y="0"/>
            <a:ext cx="9144000" cy="2176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rPr>
              <a:t>There is no cure.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ormankle-0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3352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6" descr="guinea_worm_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4225" y="3009900"/>
            <a:ext cx="58197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Content Placeholder 5" descr="follow-up-medical-car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57800" y="0"/>
            <a:ext cx="3886200" cy="2971800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3556" name="Picture 8" descr="worm-removal-proces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8197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j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219200"/>
            <a:ext cx="4038600" cy="2722563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Content Placeholder 4" descr="jc childre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219200"/>
            <a:ext cx="4170363" cy="2827338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cap="small" dirty="0" smtClean="0">
                <a:latin typeface="Franklin Gothic Medium" pitchFamily="34" charset="0"/>
                <a:ea typeface="+mj-ea"/>
              </a:rPr>
              <a:t>The Carter Center is playing a key role </a:t>
            </a:r>
            <a:endParaRPr lang="en-US" cap="small" dirty="0">
              <a:latin typeface="Franklin Gothic Medium" pitchFamily="34" charset="0"/>
              <a:ea typeface="+mj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800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4000" dirty="0"/>
              <a:t>Guinea Worm </a:t>
            </a:r>
            <a:r>
              <a:rPr lang="en-US" sz="4000" b="1" dirty="0"/>
              <a:t>Eradication</a:t>
            </a:r>
            <a:r>
              <a:rPr lang="en-US" sz="4000" dirty="0"/>
              <a:t>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Mosquitoes</a:t>
            </a:r>
            <a:endParaRPr lang="en-US" dirty="0"/>
          </a:p>
        </p:txBody>
      </p:sp>
      <p:pic>
        <p:nvPicPr>
          <p:cNvPr id="6" name="Content Placeholder 5" descr="CDC-Gathany-Aedes-albopictus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4227" y="990601"/>
            <a:ext cx="7835546" cy="5189240"/>
          </a:xfrm>
        </p:spPr>
      </p:pic>
      <p:sp>
        <p:nvSpPr>
          <p:cNvPr id="5" name="Rectangle 4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Source: https://upload.wikimedia.org/wikipedia/commons/b/b6/CDC-Gathany-Aedes-albopictus-1.jpg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why don’t we do this with every species that carries an illness?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427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Should we kill off mosquitoes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79837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https://www.youtube.com/watch?v=IqVDsGTz4eQ</a:t>
            </a:r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574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Mosquitoes carry A LOT of diseases and cause a lot of deaths.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6482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Diseases transmitted by mosquitoes include: </a:t>
            </a:r>
          </a:p>
          <a:p>
            <a:r>
              <a:rPr lang="en-US" dirty="0" smtClean="0"/>
              <a:t>Malaria</a:t>
            </a:r>
          </a:p>
          <a:p>
            <a:r>
              <a:rPr lang="en-US" dirty="0" smtClean="0"/>
              <a:t>Dengue</a:t>
            </a:r>
          </a:p>
          <a:p>
            <a:r>
              <a:rPr lang="en-US" dirty="0" smtClean="0"/>
              <a:t>West Nile virus</a:t>
            </a:r>
          </a:p>
          <a:p>
            <a:r>
              <a:rPr lang="en-US" dirty="0" err="1" smtClean="0"/>
              <a:t>Chikungunya</a:t>
            </a:r>
            <a:r>
              <a:rPr lang="en-US" dirty="0" smtClean="0"/>
              <a:t> </a:t>
            </a:r>
          </a:p>
          <a:p>
            <a:r>
              <a:rPr lang="en-US" dirty="0" smtClean="0"/>
              <a:t>Yellow fever</a:t>
            </a:r>
          </a:p>
          <a:p>
            <a:r>
              <a:rPr lang="en-US" dirty="0" err="1" smtClean="0"/>
              <a:t>Filariasis</a:t>
            </a:r>
            <a:endParaRPr lang="en-US" dirty="0" smtClean="0"/>
          </a:p>
          <a:p>
            <a:r>
              <a:rPr lang="en-US" dirty="0" smtClean="0"/>
              <a:t>Japanese encephalitis</a:t>
            </a:r>
          </a:p>
          <a:p>
            <a:r>
              <a:rPr lang="en-US" dirty="0" smtClean="0"/>
              <a:t>Saint Louis encephalitis</a:t>
            </a:r>
          </a:p>
          <a:p>
            <a:r>
              <a:rPr lang="en-US" dirty="0" err="1" smtClean="0"/>
              <a:t>Zika</a:t>
            </a:r>
            <a:r>
              <a:rPr lang="en-US" dirty="0" smtClean="0"/>
              <a:t> fever</a:t>
            </a:r>
          </a:p>
          <a:p>
            <a:r>
              <a:rPr lang="en-US" dirty="0" smtClean="0"/>
              <a:t>And many more!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4000"/>
            <a:ext cx="5257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diseases that </a:t>
            </a:r>
            <a:r>
              <a:rPr lang="en-US" dirty="0" err="1" smtClean="0"/>
              <a:t>mosquitos</a:t>
            </a:r>
            <a:r>
              <a:rPr lang="en-US" dirty="0" smtClean="0"/>
              <a:t> carry and transmit to people they bite kill ~725,000 people every year.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6211669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https://en.wikipedia.org/wiki/Mosquito-borne_disease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43400" y="633478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http://www.smithsonianmag.com/smart-news/mosquitoes-kill-more-humans-human-murderers-do-180951272/?no-ist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 descr="mosquito.jpg__800x600_q85_cr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2590800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dirty="0" smtClean="0"/>
              <a:t>Human health is impacted by the environment we live in and animals we have contact with.</a:t>
            </a:r>
            <a:endParaRPr lang="en-US" sz="3200" dirty="0"/>
          </a:p>
        </p:txBody>
      </p:sp>
      <p:pic>
        <p:nvPicPr>
          <p:cNvPr id="4" name="Content Placeholder 3" descr="OneHealthIntersec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6900" y="685800"/>
            <a:ext cx="5410200" cy="5338064"/>
          </a:xfrm>
        </p:spPr>
      </p:pic>
      <p:sp>
        <p:nvSpPr>
          <p:cNvPr id="5" name="TextBox 4"/>
          <p:cNvSpPr txBox="1"/>
          <p:nvPr/>
        </p:nvSpPr>
        <p:spPr>
          <a:xfrm>
            <a:off x="0" y="578078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What are some ways you can think of that our health  is affected by animals or the environment?</a:t>
            </a:r>
            <a:endParaRPr lang="en-US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mbrel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1" y="1630246"/>
            <a:ext cx="7010399" cy="52277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r>
              <a:rPr lang="en-US" dirty="0" smtClean="0"/>
              <a:t>One health intro</a:t>
            </a:r>
          </a:p>
          <a:p>
            <a:pPr lvl="1"/>
            <a:r>
              <a:rPr lang="en-US" dirty="0" smtClean="0"/>
              <a:t>One health is a program trying to study the environment and animal health to improve human health.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ug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4619925" cy="3060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a person gets a disease from an animal rather than another person, it is called a </a:t>
            </a:r>
            <a:r>
              <a:rPr lang="en-US" b="1" dirty="0" err="1" smtClean="0"/>
              <a:t>Zoonotic</a:t>
            </a:r>
            <a:r>
              <a:rPr lang="en-US" dirty="0" smtClean="0"/>
              <a:t> infection.</a:t>
            </a:r>
            <a:endParaRPr lang="en-US" dirty="0"/>
          </a:p>
        </p:txBody>
      </p:sp>
      <p:pic>
        <p:nvPicPr>
          <p:cNvPr id="5" name="Picture 4" descr="swine-fl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438400"/>
            <a:ext cx="5029200" cy="37666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14800" y="6488668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Source:</a:t>
            </a:r>
          </a:p>
          <a:p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http://www.foodgrade-hydrogenperoxide.com/sitebuildercontent/sitebuilderpictures/swine-flu.jpg</a:t>
            </a:r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source: http://homeremedieslog.com/wp-content/uploads/Cough.jpg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You may have heard of “swine flu” or “bird flu.”</a:t>
            </a:r>
            <a:endParaRPr lang="en-US" sz="3600" dirty="0"/>
          </a:p>
        </p:txBody>
      </p:sp>
      <p:pic>
        <p:nvPicPr>
          <p:cNvPr id="4" name="Content Placeholder 3" descr="swine-flu-treat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5676900" cy="5350284"/>
          </a:xfrm>
        </p:spPr>
      </p:pic>
      <p:sp>
        <p:nvSpPr>
          <p:cNvPr id="7" name="Rectangle 6"/>
          <p:cNvSpPr/>
          <p:nvPr/>
        </p:nvSpPr>
        <p:spPr>
          <a:xfrm>
            <a:off x="0" y="6242447"/>
            <a:ext cx="5562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Source: http://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delayx.com/wp-content/uploads/2015/02/swine-flu-treatment.jpg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1828800"/>
            <a:ext cx="342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CDC has estimated the global death toll from the 2009 H1N1 influenza pandemic at more than </a:t>
            </a:r>
            <a:r>
              <a:rPr lang="en-US" sz="3200" b="1" dirty="0" smtClean="0"/>
              <a:t>284,000</a:t>
            </a:r>
            <a:r>
              <a:rPr lang="en-US" sz="3200" dirty="0" smtClean="0"/>
              <a:t>.</a:t>
            </a:r>
            <a:endParaRPr lang="en-US" sz="3200" b="1" dirty="0" smtClean="0"/>
          </a:p>
          <a:p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other diseases like Ebola, are also transmitted to humans by animals.</a:t>
            </a:r>
            <a:endParaRPr lang="en-US" dirty="0"/>
          </a:p>
        </p:txBody>
      </p:sp>
      <p:pic>
        <p:nvPicPr>
          <p:cNvPr id="4" name="Content Placeholder 4" descr="560x450_1408-Ebol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5562600" cy="4286250"/>
          </a:xfrm>
        </p:spPr>
      </p:pic>
      <p:sp>
        <p:nvSpPr>
          <p:cNvPr id="5" name="Rectangle 4"/>
          <p:cNvSpPr/>
          <p:nvPr/>
        </p:nvSpPr>
        <p:spPr>
          <a:xfrm>
            <a:off x="5638800" y="2286000"/>
            <a:ext cx="3505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Ebola is passed to humans through close contact with the blood or bodily fluids of infected animals. Fruit bats, monkeys and chimpanzees can all carry the virus.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Source: http://www.euronews.com/2014/08/14/everything-you-need-to-know-about-the-ebola-virus</a:t>
            </a:r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572000" cy="4525963"/>
          </a:xfrm>
        </p:spPr>
        <p:txBody>
          <a:bodyPr/>
          <a:lstStyle/>
          <a:p>
            <a:pPr fontAlgn="base"/>
            <a:r>
              <a:rPr lang="en-US" dirty="0" smtClean="0"/>
              <a:t>11,315 people have been reported as having died from the disease in six countries; Liberia, Guinea, Sierra Leone, Nigeria, the US and Mali.</a:t>
            </a:r>
          </a:p>
          <a:p>
            <a:pPr fontAlgn="base"/>
            <a:r>
              <a:rPr lang="en-US" dirty="0" smtClean="0"/>
              <a:t>The total number of reported cases is about 28,637.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Source: http://www.bbc.com/news/world-africa-28755033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http://news.sl/drwebsite/uploads/ebola_burial02.jpg</a:t>
            </a:r>
            <a:endParaRPr lang="en-US" dirty="0"/>
          </a:p>
        </p:txBody>
      </p:sp>
      <p:pic>
        <p:nvPicPr>
          <p:cNvPr id="10" name="Content Placeholder 9" descr="ebola_burial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32972" y="1905000"/>
            <a:ext cx="4911028" cy="3276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447</Words>
  <Application>Microsoft Office PowerPoint</Application>
  <PresentationFormat>On-screen Show (4:3)</PresentationFormat>
  <Paragraphs>63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Franklin Gothic Medium</vt:lpstr>
      <vt:lpstr>Verdana</vt:lpstr>
      <vt:lpstr>Wingdings 3</vt:lpstr>
      <vt:lpstr>Office Theme</vt:lpstr>
      <vt:lpstr>What is the most dangerous animal in the world?</vt:lpstr>
      <vt:lpstr>Mosquitoes</vt:lpstr>
      <vt:lpstr>Mosquitoes carry A LOT of diseases and cause a lot of deaths.</vt:lpstr>
      <vt:lpstr>Human health is impacted by the environment we live in and animals we have contact with.</vt:lpstr>
      <vt:lpstr>PowerPoint Presentation</vt:lpstr>
      <vt:lpstr>When a person gets a disease from an animal rather than another person, it is called a Zoonotic infection.</vt:lpstr>
      <vt:lpstr>You may have heard of “swine flu” or “bird flu.”</vt:lpstr>
      <vt:lpstr>But other diseases like Ebola, are also transmitted to humans by animals.</vt:lpstr>
      <vt:lpstr>Ebola</vt:lpstr>
      <vt:lpstr>Do you remember what the deadliest animal on the planet is?</vt:lpstr>
      <vt:lpstr>PowerPoint Presentation</vt:lpstr>
      <vt:lpstr>But this virus isn’t a concern because it is fatal, but rather the effect is has on the developing brain.</vt:lpstr>
      <vt:lpstr>Some say enough is enough and are trying to cause the extinction of certain species associated with illness. </vt:lpstr>
      <vt:lpstr> Dracunculiasis is a parasitic infection known as “Guinea Worm Disease” </vt:lpstr>
      <vt:lpstr> Caused by the roundworm Dracunculus medinensis </vt:lpstr>
      <vt:lpstr>PowerPoint Presentation</vt:lpstr>
      <vt:lpstr>PowerPoint Presentation</vt:lpstr>
      <vt:lpstr>PowerPoint Presentation</vt:lpstr>
      <vt:lpstr>The Carter Center is playing a key role </vt:lpstr>
      <vt:lpstr>So why don’t we do this with every species that carries an illness?</vt:lpstr>
      <vt:lpstr>Should we kill off mosquitoes?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Irony</dc:creator>
  <cp:lastModifiedBy>ebaker2</cp:lastModifiedBy>
  <cp:revision>42</cp:revision>
  <dcterms:created xsi:type="dcterms:W3CDTF">2016-08-01T02:44:04Z</dcterms:created>
  <dcterms:modified xsi:type="dcterms:W3CDTF">2016-10-15T20:08:01Z</dcterms:modified>
</cp:coreProperties>
</file>